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422" r:id="rId2"/>
    <p:sldId id="421" r:id="rId3"/>
    <p:sldId id="388" r:id="rId4"/>
    <p:sldId id="382" r:id="rId5"/>
    <p:sldId id="398" r:id="rId6"/>
    <p:sldId id="423" r:id="rId7"/>
    <p:sldId id="376" r:id="rId8"/>
    <p:sldId id="424" r:id="rId9"/>
    <p:sldId id="425" r:id="rId10"/>
    <p:sldId id="426" r:id="rId11"/>
    <p:sldId id="427" r:id="rId12"/>
  </p:sldIdLst>
  <p:sldSz cx="12192000" cy="6858000"/>
  <p:notesSz cx="6858000" cy="9144000"/>
  <p:embeddedFontLst>
    <p:embeddedFont>
      <p:font typeface="Bebas Neue" panose="020B0606020202050201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Landasans Medium" panose="00000606000000000000" pitchFamily="50" charset="0"/>
      <p:regular r:id="rId20"/>
    </p:embeddedFont>
    <p:embeddedFont>
      <p:font typeface="Lato Black" panose="020F0A02020204030203" pitchFamily="34" charset="0"/>
      <p:bold r:id="rId21"/>
      <p:boldItalic r:id="rId22"/>
    </p:embeddedFont>
    <p:embeddedFont>
      <p:font typeface="Source Sans Pro Black" panose="020B0803030403020204" pitchFamily="34" charset="0"/>
      <p:bold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3207-B122-3E54-707E-A11BDE249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C3C95-0CFF-DD0F-1B9B-C1CBCF4F9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56737-A4A8-A9E2-47BA-36EFA926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7EC2-86E3-A133-1BD2-0D2496AF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DCC41-B041-35E9-5B27-D3980C6A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7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381F-A89E-76AA-15B6-9A2FB079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38FE3-96BE-3FE9-2058-1422859E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33097-4CC9-F2BE-4596-51516CB4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AF507-0D3F-AE02-F3F5-ACBBB956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ADFDB-BC24-F3CD-2CAA-1B811DCA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5A721-8E4C-CD27-8E3E-F789D08E2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24A58-27C1-18F1-4870-06D0F6C5E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1A9DB-3E25-037F-5108-5B3AFD41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67C77-81C0-3764-9CC7-8DE4B7F1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6F9AC-A37C-A376-5A08-6E0B2F7D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35E2-ABE0-0D40-C314-D9C48D77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A130-C858-6F1B-00A0-23555F65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39C96-34FC-D3E5-6181-7D6A393A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8E4D5-773B-E8B1-E2E6-64CF7FA4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F9E21-988C-D263-8B0A-E0E20DA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4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5E40-1F71-FE87-0A78-3B798DA0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C167D-775D-7CA9-D65B-6B6D077DD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A9BE-F07E-849A-E991-FE40B7B2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1DAE-9630-B45D-E2DC-17AA919B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AA40A-1482-9ED0-51AB-957AD8DE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1A70-B921-74D2-63BB-ECE2F96D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53B72-085C-4F8E-E54F-E0CAB6AC0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BFB94-EA7A-F8CB-033E-2E9041EE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306E4-4799-0E8A-B00E-288258BE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DD5F9-CF72-F9FE-7206-C1286F20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2DE4E-33F3-3645-8A36-D780A647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1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6D54-0CE7-4F42-0C81-3D1F3955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1D3C2-94E9-7889-C069-8F37EF0F8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F7BDB-4440-F271-DDC1-17E889AB5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1E28F-4298-326A-9BB3-1A3F8181C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15709-85C2-0DEA-F931-862A29811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7AF8A-FF89-0045-5A62-6BD5A7EF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847B9-F9D5-D3F1-BCAD-92EF10AD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9772C-0068-5537-0377-2FD1E19C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1C34-E5F7-E2A0-4CFD-E53BE82D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A486F-FFB2-5414-D822-653FFC28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3A3B5-7BF6-CEBD-C13E-91B0628E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68BE2-5AFE-EBB0-FF0F-C5A935C1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C5344-42DE-E219-6FE1-876C9B8B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68AD2-BF83-952F-3512-4E365DA0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2AC4B-1C7C-0BE9-9362-42B168D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8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5218-B1C5-853A-64F6-06E99D15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5E09C-F363-94BC-AC62-969C0CB7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7BF84-B106-5B7F-4659-6A53861EB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08E4A-A249-7205-81F3-F1B2A6A4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2EE3B-B5BB-70AC-9032-D0DF2AC4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D1869-FDD9-8A4D-5E8B-8C831259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1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091-1245-05AA-0999-DFF38751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78FB9-8F50-CCE4-E851-29B9F40D2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1FE9A-684B-C0F8-9BA9-E781FF3EA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FF87D-787F-E900-3929-5BEDB5B2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6718E-A01C-0E4D-E264-57FE56BB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B95C3-9327-BE6F-AC49-115A0483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74FCA-A8FC-ABEF-D960-81C4A7BD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5344C-5979-A8E1-F4E2-0992ED40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69FE1-63A8-5F40-B934-32B99633F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B6D7-27A4-4D98-89E8-B9A1322EA32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4D30-B838-90BF-B45D-FA3C3AC9D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62A12-DAF7-AADC-7270-1778E325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0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7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38" r="20952"/>
          <a:stretch/>
        </p:blipFill>
        <p:spPr>
          <a:xfrm>
            <a:off x="0" y="10"/>
            <a:ext cx="8450297" cy="68579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641C53-5FD7-B916-4BE6-5BA6F6C6A753}"/>
              </a:ext>
            </a:extLst>
          </p:cNvPr>
          <p:cNvSpPr txBox="1">
            <a:spLocks/>
          </p:cNvSpPr>
          <p:nvPr/>
        </p:nvSpPr>
        <p:spPr>
          <a:xfrm>
            <a:off x="838201" y="365125"/>
            <a:ext cx="5251316" cy="162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Bebas Neue" panose="020B0606020202050201" pitchFamily="34" charset="0"/>
              </a:rPr>
              <a:t>Repentance involves </a:t>
            </a:r>
            <a:r>
              <a:rPr lang="en-US" kern="1200" dirty="0">
                <a:solidFill>
                  <a:srgbClr val="FFC000"/>
                </a:solidFill>
                <a:latin typeface="Bebas Neue" panose="020B0606020202050201" pitchFamily="34" charset="0"/>
              </a:rPr>
              <a:t>Commitment and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A94DE-CEAE-4A3F-C87C-0579F97EBB79}"/>
              </a:ext>
            </a:extLst>
          </p:cNvPr>
          <p:cNvSpPr txBox="1"/>
          <p:nvPr/>
        </p:nvSpPr>
        <p:spPr>
          <a:xfrm>
            <a:off x="362232" y="2314378"/>
            <a:ext cx="6128657" cy="3957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Landasans Medium" panose="00000606000000000000" pitchFamily="50" charset="0"/>
              </a:rPr>
              <a:t>The son was ready to be a servant</a:t>
            </a:r>
          </a:p>
          <a:p>
            <a:pPr marL="4572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Landasans Medium" panose="00000606000000000000" pitchFamily="50" charset="0"/>
              </a:rPr>
              <a:t>Repentance concludes </a:t>
            </a:r>
            <a:r>
              <a:rPr lang="en-US" sz="3600" dirty="0">
                <a:solidFill>
                  <a:srgbClr val="FFC000"/>
                </a:solidFill>
                <a:latin typeface="Landasans Medium" panose="00000606000000000000" pitchFamily="50" charset="0"/>
              </a:rPr>
              <a:t>with actual change</a:t>
            </a:r>
          </a:p>
          <a:p>
            <a:pPr marL="4572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Landasans Medium" panose="00000606000000000000" pitchFamily="50" charset="0"/>
              </a:rPr>
              <a:t>Luke 3:8-14; Matthew 7:19-21</a:t>
            </a:r>
          </a:p>
          <a:p>
            <a:pPr marL="4572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Landasans Medium" panose="00000606000000000000" pitchFamily="50" charset="0"/>
              </a:rPr>
              <a:t>We will spend a lifetime molding our behavior to be like Jesus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1B97A-E5E5-EF9B-38AC-8BC2768431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" b="9088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24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641C53-5FD7-B916-4BE6-5BA6F6C6A753}"/>
              </a:ext>
            </a:extLst>
          </p:cNvPr>
          <p:cNvSpPr txBox="1">
            <a:spLocks/>
          </p:cNvSpPr>
          <p:nvPr/>
        </p:nvSpPr>
        <p:spPr>
          <a:xfrm>
            <a:off x="1897305" y="388593"/>
            <a:ext cx="8397390" cy="706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C00000"/>
                </a:solidFill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Questions</a:t>
            </a:r>
            <a:r>
              <a:rPr lang="en-US" sz="5400" dirty="0"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About Repentance</a:t>
            </a:r>
            <a:endParaRPr lang="en-US" sz="5400" dirty="0">
              <a:solidFill>
                <a:srgbClr val="C00000"/>
              </a:solidFill>
              <a:latin typeface="Bebas Neue" panose="020B0606020202050201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A94DE-CEAE-4A3F-C87C-0579F97EBB79}"/>
              </a:ext>
            </a:extLst>
          </p:cNvPr>
          <p:cNvSpPr txBox="1"/>
          <p:nvPr/>
        </p:nvSpPr>
        <p:spPr>
          <a:xfrm>
            <a:off x="870233" y="1882261"/>
            <a:ext cx="1045153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At what point would you say someone has “repented”? (Luke 17:3)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Should we not baptize someone unless they have repented of everything?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Is public repentance necessary? Is it helpful?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Does stumbling in some sin again mean you didn’t repent?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33017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C8674-F664-5F3E-273E-C6284D727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08" r="-1" b="311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460F8-7073-9FC1-FC04-CA535049E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5ADFA-77AE-1B22-F2F7-D78A3EEBFFAB}"/>
              </a:ext>
            </a:extLst>
          </p:cNvPr>
          <p:cNvSpPr txBox="1"/>
          <p:nvPr/>
        </p:nvSpPr>
        <p:spPr>
          <a:xfrm>
            <a:off x="3362326" y="3429000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Repentance</a:t>
            </a:r>
          </a:p>
        </p:txBody>
      </p:sp>
    </p:spTree>
    <p:extLst>
      <p:ext uri="{BB962C8B-B14F-4D97-AF65-F5344CB8AC3E}">
        <p14:creationId xmlns:p14="http://schemas.microsoft.com/office/powerpoint/2010/main" val="391744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7B492E-4999-9048-8A23-BBD377E84D72}"/>
              </a:ext>
            </a:extLst>
          </p:cNvPr>
          <p:cNvSpPr txBox="1"/>
          <p:nvPr/>
        </p:nvSpPr>
        <p:spPr>
          <a:xfrm>
            <a:off x="6933824" y="576526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- Luke 13:2-3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A352D-6214-150E-CE2D-CCA035C6906E}"/>
              </a:ext>
            </a:extLst>
          </p:cNvPr>
          <p:cNvSpPr txBox="1"/>
          <p:nvPr/>
        </p:nvSpPr>
        <p:spPr>
          <a:xfrm>
            <a:off x="924937" y="240538"/>
            <a:ext cx="104397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Landasans Medium" panose="00000606000000000000" pitchFamily="50" charset="0"/>
              </a:rPr>
              <a:t>“Or those eighteen on whom the tower in Siloam fell and killed them: do you think that they were worse offenders than all the others who lived in Jerusalem? </a:t>
            </a:r>
          </a:p>
          <a:p>
            <a:pPr algn="ctr"/>
            <a:r>
              <a:rPr lang="en-US" sz="5400" dirty="0">
                <a:latin typeface="Landasans Medium" panose="00000606000000000000" pitchFamily="50" charset="0"/>
              </a:rPr>
              <a:t>No, I tell you; but unless you repent, you will all likewise perish.”</a:t>
            </a:r>
            <a:r>
              <a:rPr lang="en-US" sz="2400" dirty="0">
                <a:latin typeface="Landasans Medium" panose="00000606000000000000" pitchFamily="50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60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1362076" y="1851341"/>
            <a:ext cx="91129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  <a:latin typeface="Landasans Medium" panose="00000606000000000000" pitchFamily="50" charset="0"/>
                <a:ea typeface="Source Sans Pro Black" panose="020B0803030403020204" pitchFamily="34" charset="0"/>
              </a:rPr>
              <a:t>Repentance</a:t>
            </a:r>
            <a:r>
              <a:rPr lang="en-US" sz="8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 is required for our salvation. </a:t>
            </a:r>
          </a:p>
        </p:txBody>
      </p:sp>
    </p:spTree>
    <p:extLst>
      <p:ext uri="{BB962C8B-B14F-4D97-AF65-F5344CB8AC3E}">
        <p14:creationId xmlns:p14="http://schemas.microsoft.com/office/powerpoint/2010/main" val="23010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144C99-12C1-6B59-8466-B2FBC8269416}"/>
              </a:ext>
            </a:extLst>
          </p:cNvPr>
          <p:cNvSpPr/>
          <p:nvPr/>
        </p:nvSpPr>
        <p:spPr>
          <a:xfrm>
            <a:off x="1152525" y="1388150"/>
            <a:ext cx="9639300" cy="265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F0268B-3A31-96EC-9B5A-F7E73D56CA32}"/>
              </a:ext>
            </a:extLst>
          </p:cNvPr>
          <p:cNvGrpSpPr/>
          <p:nvPr/>
        </p:nvGrpSpPr>
        <p:grpSpPr>
          <a:xfrm>
            <a:off x="1152525" y="381924"/>
            <a:ext cx="9639300" cy="3123140"/>
            <a:chOff x="1152525" y="1149525"/>
            <a:chExt cx="9639300" cy="31231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331EB6-7538-1E4E-00D3-C5346CD43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525" y="1149525"/>
              <a:ext cx="9639300" cy="10763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185967-A2E8-C91F-A906-ED20DBDEB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120" y="2501015"/>
              <a:ext cx="5648325" cy="177165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0F92F02-3800-2763-0923-CD13B83E67DB}"/>
              </a:ext>
            </a:extLst>
          </p:cNvPr>
          <p:cNvSpPr txBox="1"/>
          <p:nvPr/>
        </p:nvSpPr>
        <p:spPr>
          <a:xfrm>
            <a:off x="878541" y="4885075"/>
            <a:ext cx="292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Lato Black" panose="020F0A02020204030203" pitchFamily="34" charset="0"/>
              </a:rPr>
              <a:t>Sorrow</a:t>
            </a:r>
            <a:r>
              <a:rPr lang="en-US" sz="3200" dirty="0">
                <a:latin typeface="Lato Black" panose="020F0A02020204030203" pitchFamily="34" charset="0"/>
              </a:rPr>
              <a:t> For Sin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1F44E7-1885-1167-90A9-0321106DEED7}"/>
              </a:ext>
            </a:extLst>
          </p:cNvPr>
          <p:cNvSpPr txBox="1"/>
          <p:nvPr/>
        </p:nvSpPr>
        <p:spPr>
          <a:xfrm>
            <a:off x="4322670" y="4662899"/>
            <a:ext cx="292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ato Black" panose="020F0A02020204030203" pitchFamily="34" charset="0"/>
              </a:rPr>
              <a:t>Disposed to </a:t>
            </a:r>
            <a:r>
              <a:rPr lang="en-US" sz="3200" dirty="0">
                <a:solidFill>
                  <a:srgbClr val="C00000"/>
                </a:solidFill>
                <a:latin typeface="Lato Black" panose="020F0A02020204030203" pitchFamily="34" charset="0"/>
              </a:rPr>
              <a:t>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4691A-BF37-DB11-73B6-4EF3129EC0D5}"/>
              </a:ext>
            </a:extLst>
          </p:cNvPr>
          <p:cNvSpPr txBox="1"/>
          <p:nvPr/>
        </p:nvSpPr>
        <p:spPr>
          <a:xfrm>
            <a:off x="7869331" y="4416678"/>
            <a:ext cx="292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Lato Black" panose="020F0A02020204030203" pitchFamily="34" charset="0"/>
              </a:rPr>
              <a:t>Actions</a:t>
            </a:r>
            <a:r>
              <a:rPr lang="en-US" sz="3200" dirty="0">
                <a:latin typeface="Lato Black" panose="020F0A02020204030203" pitchFamily="34" charset="0"/>
              </a:rPr>
              <a:t> That Prove Repentance</a:t>
            </a:r>
          </a:p>
        </p:txBody>
      </p:sp>
    </p:spTree>
    <p:extLst>
      <p:ext uri="{BB962C8B-B14F-4D97-AF65-F5344CB8AC3E}">
        <p14:creationId xmlns:p14="http://schemas.microsoft.com/office/powerpoint/2010/main" val="35488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783166" y="486544"/>
            <a:ext cx="1062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Elements 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of Repentance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DBD14-3D74-F576-0779-99A0D1A25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78193A-7B80-7EDC-9E8E-5349688EC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12">
            <a:off x="775628" y="1175607"/>
            <a:ext cx="3382506" cy="5361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641C53-5FD7-B916-4BE6-5BA6F6C6A753}"/>
              </a:ext>
            </a:extLst>
          </p:cNvPr>
          <p:cNvSpPr txBox="1">
            <a:spLocks/>
          </p:cNvSpPr>
          <p:nvPr/>
        </p:nvSpPr>
        <p:spPr>
          <a:xfrm>
            <a:off x="2466881" y="291600"/>
            <a:ext cx="8397390" cy="706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Repentance involves </a:t>
            </a:r>
            <a:r>
              <a:rPr lang="en-US" dirty="0">
                <a:solidFill>
                  <a:srgbClr val="C00000"/>
                </a:solidFill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coming to your senses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A94DE-CEAE-4A3F-C87C-0579F97EBB79}"/>
              </a:ext>
            </a:extLst>
          </p:cNvPr>
          <p:cNvSpPr txBox="1"/>
          <p:nvPr/>
        </p:nvSpPr>
        <p:spPr>
          <a:xfrm>
            <a:off x="4479433" y="1873794"/>
            <a:ext cx="741829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Most everyone lives their lives in a way that seems right to them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Immaturity, selfishness, and short-sightedness can lead us toward ruin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You clearly see the past, present, and future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Can true repentance start anywhere else?</a:t>
            </a:r>
          </a:p>
        </p:txBody>
      </p:sp>
    </p:spTree>
    <p:extLst>
      <p:ext uri="{BB962C8B-B14F-4D97-AF65-F5344CB8AC3E}">
        <p14:creationId xmlns:p14="http://schemas.microsoft.com/office/powerpoint/2010/main" val="268394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641C53-5FD7-B916-4BE6-5BA6F6C6A753}"/>
              </a:ext>
            </a:extLst>
          </p:cNvPr>
          <p:cNvSpPr txBox="1">
            <a:spLocks/>
          </p:cNvSpPr>
          <p:nvPr/>
        </p:nvSpPr>
        <p:spPr>
          <a:xfrm>
            <a:off x="1897305" y="388593"/>
            <a:ext cx="8397390" cy="706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Repentance involves </a:t>
            </a:r>
            <a:r>
              <a:rPr lang="en-US" sz="5400" dirty="0">
                <a:solidFill>
                  <a:srgbClr val="C00000"/>
                </a:solidFill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confession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A94DE-CEAE-4A3F-C87C-0579F97EBB79}"/>
              </a:ext>
            </a:extLst>
          </p:cNvPr>
          <p:cNvSpPr txBox="1"/>
          <p:nvPr/>
        </p:nvSpPr>
        <p:spPr>
          <a:xfrm>
            <a:off x="4479433" y="1873794"/>
            <a:ext cx="741829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Real repentance doesn’t stop at sorrow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Sadness doesn’t always lead to change (2nd Cor. 7:10)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Repentance continues with confession and commitment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The prodigal son made a decision that things would be different </a:t>
            </a:r>
          </a:p>
        </p:txBody>
      </p:sp>
      <p:pic>
        <p:nvPicPr>
          <p:cNvPr id="1026" name="Picture 2" descr="Why Go to Confession? - Opus Dei">
            <a:extLst>
              <a:ext uri="{FF2B5EF4-FFF2-40B4-BE49-F238E27FC236}">
                <a16:creationId xmlns:a16="http://schemas.microsoft.com/office/drawing/2014/main" id="{21854AB4-B36E-75DA-CB03-F18E34B7F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/>
          <a:stretch/>
        </p:blipFill>
        <p:spPr bwMode="auto">
          <a:xfrm>
            <a:off x="692251" y="1483990"/>
            <a:ext cx="3549259" cy="4593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4946</TotalTime>
  <Words>248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Lato Black</vt:lpstr>
      <vt:lpstr>Calibri Light</vt:lpstr>
      <vt:lpstr>Bebas Neue</vt:lpstr>
      <vt:lpstr>Calibri</vt:lpstr>
      <vt:lpstr>Source Sans Pro Black</vt:lpstr>
      <vt:lpstr>Landasans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TRAMELL, STEVEN A</dc:creator>
  <cp:lastModifiedBy>TRAMELL, STEVEN A</cp:lastModifiedBy>
  <cp:revision>25</cp:revision>
  <dcterms:created xsi:type="dcterms:W3CDTF">2022-12-01T01:06:38Z</dcterms:created>
  <dcterms:modified xsi:type="dcterms:W3CDTF">2023-03-01T23:06:08Z</dcterms:modified>
</cp:coreProperties>
</file>